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260"/>
    <p:restoredTop sz="96327"/>
  </p:normalViewPr>
  <p:slideViewPr>
    <p:cSldViewPr snapToGrid="0">
      <p:cViewPr varScale="1">
        <p:scale>
          <a:sx n="123" d="100"/>
          <a:sy n="123" d="100"/>
        </p:scale>
        <p:origin x="208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E36416-5AD3-4E91-FA95-8F0AFCE3D9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FEE2A3-C28B-A42A-5D21-A28B7BDF7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2981E5-2D1F-2304-EB2E-E0837858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C5D811-9C4B-33A5-2AF7-567BB981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47BA45-325B-7AB4-C37F-86F83980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724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3D6461-53AB-CF45-AC16-DA80B5F52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E10C675-F57E-FEE1-0E8A-A11CC675C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C0AD84-C56A-0252-D280-A2D212E2C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D2C4056-40EF-C925-F8A7-F51795858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4B1FC0-A2B3-BC82-7B84-A3DDA780D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185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BD9676B-2951-EBC0-A3C9-C8A35D8124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A7F341B-54A9-619F-5DC6-84E3DC361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404881-5579-DFAC-FB10-2DC02BA5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C55550-EC88-CFF7-BA0C-9AEB5D5F3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9575E44-6E79-3D98-6272-83B02AE57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686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D300E9-2A3D-2EC4-22EB-FFC5D62AD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A6265B-1A99-5863-2C41-BFA8A3F98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FE565C-3124-1E8B-9A2B-B200B22F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D17ABF-A3AB-BD66-4A50-DA003D969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5D9E82-26BB-42AA-4EF5-312F1D3B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779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BBEDA-D960-0C91-B0F3-3F2C6C365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2CF56B0-8C25-0FEB-9623-9702E7FC3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32897B8-C428-515D-DFFE-7ECA86C8F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1EFFE80-1DFA-03EA-2ABA-F542C905C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15B663-ABB8-2C4A-7ED8-3EB6ECFDC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28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67642A-68B2-5193-B631-877311702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A30A86-D462-5C8A-2089-5CB8B0671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394394-A489-619B-8152-3354D7768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CB63FD-8749-3D96-A57E-5705C6B3F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AE81F21-97F6-59C0-8D00-F45BAF4E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EDA950C-9F7A-62EF-D726-BFB35D43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088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39626E-11DE-E71E-D403-F0C92E284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C22503C-999C-FAA7-BD8F-A5BB03BF8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39565F-6DB7-2EB4-DCB7-B60074EEC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FE8A7DC-47D3-BF31-01D0-A29B0BC82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4C3D32B-48B8-65F3-DCA6-36324070F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E775AF1-8753-86D2-A068-AE41FAC2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5C1159D-D0F6-D7F8-5316-845603063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C879931-D1B8-BDE8-DD4D-A6DD0283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32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57E412-FCFA-F730-29E2-3E9D74707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3257981-7E84-139F-A698-093FA7A07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6D2F38A-6E75-C21C-53F5-825A118FE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112ACA7-25CA-F963-538D-5EEDB1BC2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065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12FB579-E520-43C7-F18B-F866BE1C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AACE49F-106C-5348-B2E2-FF4CF471E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BC979D9-6BFA-A79C-388A-D7B2B0F6C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402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9D746-41E1-FEB0-5300-07A75EAAE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383B84-8AAE-FDF9-D4BB-35A55427B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333887E-E10E-64A5-CC89-D04FE7B07C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C4F4D4C-30D2-E45A-B393-F56832E2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F74D0A-DE4B-DEAE-6D44-839BA469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5BAA46-229A-02A2-B916-3D476DD1E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372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AD1AAE-7C99-718F-8D22-F46424BEA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10354DC-05FC-8D22-2E4E-1AC09C5F8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AE3E66C-0A03-695E-ECBF-FF64472F6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825686-E211-B243-D37B-31EB0363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C3333E-FCEC-FD0E-FFE3-476DECDF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D28E78D-7E20-DEFC-B228-38097B610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67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9C58A1-152A-93C8-F64F-05FF19549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3A0B694-0988-C7AC-E968-215257F6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D4E09A-923F-57CF-A6DC-16901979C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DD7CF-3B3A-424B-9A33-76AE7FD2F61D}" type="datetimeFigureOut">
              <a:rPr lang="fi-FI" smtClean="0"/>
              <a:t>20.1.2026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63A87F7-70F5-15E5-F996-B456300DE3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3C169A-A6B4-9C51-51E5-C6A88C94EC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0353B-8DA5-0B45-B541-9557BB3CCB5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82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B35CFB80-8756-7EA6-9004-60F3A95015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5224985"/>
              </p:ext>
            </p:extLst>
          </p:nvPr>
        </p:nvGraphicFramePr>
        <p:xfrm>
          <a:off x="446050" y="401444"/>
          <a:ext cx="10907748" cy="6258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916">
                  <a:extLst>
                    <a:ext uri="{9D8B030D-6E8A-4147-A177-3AD203B41FA5}">
                      <a16:colId xmlns:a16="http://schemas.microsoft.com/office/drawing/2014/main" val="3493110626"/>
                    </a:ext>
                  </a:extLst>
                </a:gridCol>
                <a:gridCol w="3635916">
                  <a:extLst>
                    <a:ext uri="{9D8B030D-6E8A-4147-A177-3AD203B41FA5}">
                      <a16:colId xmlns:a16="http://schemas.microsoft.com/office/drawing/2014/main" val="154029667"/>
                    </a:ext>
                  </a:extLst>
                </a:gridCol>
                <a:gridCol w="3635916">
                  <a:extLst>
                    <a:ext uri="{9D8B030D-6E8A-4147-A177-3AD203B41FA5}">
                      <a16:colId xmlns:a16="http://schemas.microsoft.com/office/drawing/2014/main" val="3898278764"/>
                    </a:ext>
                  </a:extLst>
                </a:gridCol>
              </a:tblGrid>
              <a:tr h="6258663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8638377"/>
                  </a:ext>
                </a:extLst>
              </a:tr>
            </a:tbl>
          </a:graphicData>
        </a:graphic>
      </p:graphicFrame>
      <p:sp>
        <p:nvSpPr>
          <p:cNvPr id="5" name="Suorakulmio 4">
            <a:extLst>
              <a:ext uri="{FF2B5EF4-FFF2-40B4-BE49-F238E27FC236}">
                <a16:creationId xmlns:a16="http://schemas.microsoft.com/office/drawing/2014/main" id="{271EDB84-C38D-61C8-AC06-600F5B990128}"/>
              </a:ext>
            </a:extLst>
          </p:cNvPr>
          <p:cNvSpPr/>
          <p:nvPr/>
        </p:nvSpPr>
        <p:spPr>
          <a:xfrm>
            <a:off x="854415" y="538981"/>
            <a:ext cx="3158283" cy="2994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8.30-9.00 </a:t>
            </a:r>
            <a:r>
              <a:rPr lang="fi-FI" sz="1400" dirty="0" err="1">
                <a:solidFill>
                  <a:schemeClr val="tx1"/>
                </a:solidFill>
              </a:rPr>
              <a:t>Registration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4B859824-93BE-C162-6E62-1D899C173755}"/>
              </a:ext>
            </a:extLst>
          </p:cNvPr>
          <p:cNvSpPr/>
          <p:nvPr/>
        </p:nvSpPr>
        <p:spPr>
          <a:xfrm>
            <a:off x="837330" y="975960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9.00-9.15 </a:t>
            </a:r>
            <a:r>
              <a:rPr lang="fi-FI" sz="1400" dirty="0" err="1">
                <a:solidFill>
                  <a:schemeClr val="tx1"/>
                </a:solidFill>
              </a:rPr>
              <a:t>Welcome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practicalities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Laura Kotaniemi-Talonen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F5CD882B-2CA4-9A19-1B00-5872A5728E30}"/>
              </a:ext>
            </a:extLst>
          </p:cNvPr>
          <p:cNvSpPr/>
          <p:nvPr/>
        </p:nvSpPr>
        <p:spPr>
          <a:xfrm>
            <a:off x="837330" y="1526937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9.15-9.45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epidemiology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Ameli </a:t>
            </a:r>
            <a:r>
              <a:rPr lang="fi-FI" sz="1400" i="1" dirty="0" err="1">
                <a:solidFill>
                  <a:schemeClr val="tx1"/>
                </a:solidFill>
              </a:rPr>
              <a:t>Trope</a:t>
            </a:r>
            <a:r>
              <a:rPr lang="fi-FI" sz="1400" i="1" dirty="0">
                <a:solidFill>
                  <a:schemeClr val="tx1"/>
                </a:solidFill>
              </a:rPr>
              <a:t>, NOR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9F9CAAB7-7E58-E891-907E-ABC1DBA7DB2D}"/>
              </a:ext>
            </a:extLst>
          </p:cNvPr>
          <p:cNvSpPr/>
          <p:nvPr/>
        </p:nvSpPr>
        <p:spPr>
          <a:xfrm>
            <a:off x="837330" y="4970692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13.45-14.30 </a:t>
            </a:r>
            <a:r>
              <a:rPr lang="fi-FI" sz="1400" dirty="0" err="1">
                <a:solidFill>
                  <a:schemeClr val="tx1"/>
                </a:solidFill>
              </a:rPr>
              <a:t>The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abnormal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  <a:p>
            <a:r>
              <a:rPr lang="fi-FI" sz="1400" dirty="0">
                <a:solidFill>
                  <a:schemeClr val="tx1"/>
                </a:solidFill>
              </a:rPr>
              <a:t>	</a:t>
            </a:r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B5DB3554-A847-8569-11EB-581A3EFB4B35}"/>
              </a:ext>
            </a:extLst>
          </p:cNvPr>
          <p:cNvSpPr/>
          <p:nvPr/>
        </p:nvSpPr>
        <p:spPr>
          <a:xfrm>
            <a:off x="4395804" y="3513783"/>
            <a:ext cx="3231717" cy="3078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727C3141-BF45-BB87-3193-6795CD0D94B2}"/>
              </a:ext>
            </a:extLst>
          </p:cNvPr>
          <p:cNvSpPr/>
          <p:nvPr/>
        </p:nvSpPr>
        <p:spPr>
          <a:xfrm>
            <a:off x="837328" y="4459896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13.00-13.45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cytology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histology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Anni Virtanen FIN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24B9B4A1-D25A-9BB1-0230-D4804B6D86AF}"/>
              </a:ext>
            </a:extLst>
          </p:cNvPr>
          <p:cNvSpPr/>
          <p:nvPr/>
        </p:nvSpPr>
        <p:spPr>
          <a:xfrm>
            <a:off x="837328" y="3489247"/>
            <a:ext cx="3158278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11.15-12.00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1C7AA027-C389-6629-6590-3425675194E5}"/>
              </a:ext>
            </a:extLst>
          </p:cNvPr>
          <p:cNvSpPr/>
          <p:nvPr/>
        </p:nvSpPr>
        <p:spPr>
          <a:xfrm>
            <a:off x="837330" y="5885066"/>
            <a:ext cx="3158278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15.00-16.00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Abnormal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A263185B-6D1E-8510-068F-9B55BFBEFC49}"/>
              </a:ext>
            </a:extLst>
          </p:cNvPr>
          <p:cNvSpPr/>
          <p:nvPr/>
        </p:nvSpPr>
        <p:spPr>
          <a:xfrm>
            <a:off x="837327" y="2969100"/>
            <a:ext cx="3158279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10.45-11.15 </a:t>
            </a:r>
            <a:r>
              <a:rPr lang="fi-FI" sz="1400" dirty="0" err="1">
                <a:solidFill>
                  <a:schemeClr val="tx1"/>
                </a:solidFill>
              </a:rPr>
              <a:t>The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normal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cervix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colposcopy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Liina Vehkaoja, FIN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9C89BE8B-A158-A5CD-6DCB-0E46AF4023E9}"/>
              </a:ext>
            </a:extLst>
          </p:cNvPr>
          <p:cNvSpPr/>
          <p:nvPr/>
        </p:nvSpPr>
        <p:spPr>
          <a:xfrm>
            <a:off x="837327" y="2581678"/>
            <a:ext cx="3158281" cy="2979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10.15-10.45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E870E471-4CC3-0953-5D33-93C6A8A1D2F8}"/>
              </a:ext>
            </a:extLst>
          </p:cNvPr>
          <p:cNvSpPr/>
          <p:nvPr/>
        </p:nvSpPr>
        <p:spPr>
          <a:xfrm>
            <a:off x="837330" y="2077914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1400" dirty="0">
              <a:solidFill>
                <a:schemeClr val="tx1"/>
              </a:solidFill>
            </a:endParaRPr>
          </a:p>
          <a:p>
            <a:r>
              <a:rPr lang="fi-FI" sz="1400" dirty="0">
                <a:solidFill>
                  <a:schemeClr val="tx1"/>
                </a:solidFill>
              </a:rPr>
              <a:t>9.45-10.15 HPV </a:t>
            </a:r>
            <a:r>
              <a:rPr lang="fi-FI" sz="1400" dirty="0" err="1">
                <a:solidFill>
                  <a:schemeClr val="tx1"/>
                </a:solidFill>
              </a:rPr>
              <a:t>epidemiology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Ilkka Kalliala, FIN</a:t>
            </a:r>
          </a:p>
          <a:p>
            <a:pPr algn="ctr"/>
            <a:endParaRPr lang="fi-FI" sz="1400" i="1" dirty="0">
              <a:solidFill>
                <a:schemeClr val="tx1"/>
              </a:solidFill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64137074-5D90-F960-A202-F36C6DA6192C}"/>
              </a:ext>
            </a:extLst>
          </p:cNvPr>
          <p:cNvSpPr/>
          <p:nvPr/>
        </p:nvSpPr>
        <p:spPr>
          <a:xfrm>
            <a:off x="8009135" y="4857113"/>
            <a:ext cx="3147611" cy="5934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13.30-14.30 CIN </a:t>
            </a:r>
            <a:r>
              <a:rPr lang="fi-FI" sz="1400" dirty="0" err="1">
                <a:solidFill>
                  <a:schemeClr val="tx1"/>
                </a:solidFill>
              </a:rPr>
              <a:t>during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pregnancy</a:t>
            </a:r>
            <a:r>
              <a:rPr lang="fi-FI" sz="1400" dirty="0">
                <a:solidFill>
                  <a:schemeClr val="tx1"/>
                </a:solidFill>
              </a:rPr>
              <a:t>- </a:t>
            </a:r>
            <a:r>
              <a:rPr lang="fi-FI" sz="1400" dirty="0" err="1">
                <a:solidFill>
                  <a:schemeClr val="tx1"/>
                </a:solidFill>
              </a:rPr>
              <a:t>with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interactive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Cecilia </a:t>
            </a:r>
            <a:r>
              <a:rPr lang="fi-FI" sz="1400" i="1" dirty="0" err="1">
                <a:solidFill>
                  <a:schemeClr val="tx1"/>
                </a:solidFill>
              </a:rPr>
              <a:t>Kärrberg</a:t>
            </a:r>
            <a:r>
              <a:rPr lang="fi-FI" sz="1400" i="1" dirty="0">
                <a:solidFill>
                  <a:schemeClr val="tx1"/>
                </a:solidFill>
              </a:rPr>
              <a:t>, SWE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EA5B68F3-E007-48FE-4516-3FEED6A2A165}"/>
              </a:ext>
            </a:extLst>
          </p:cNvPr>
          <p:cNvSpPr/>
          <p:nvPr/>
        </p:nvSpPr>
        <p:spPr>
          <a:xfrm>
            <a:off x="8008598" y="2957372"/>
            <a:ext cx="315827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11.30-12.00 HPV and </a:t>
            </a:r>
            <a:r>
              <a:rPr lang="fi-FI" sz="1400" dirty="0" err="1">
                <a:solidFill>
                  <a:schemeClr val="tx1"/>
                </a:solidFill>
              </a:rPr>
              <a:t>microbiome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Maria </a:t>
            </a:r>
            <a:r>
              <a:rPr lang="fi-FI" sz="1400" i="1" dirty="0" err="1">
                <a:solidFill>
                  <a:schemeClr val="tx1"/>
                </a:solidFill>
              </a:rPr>
              <a:t>Kyrgiou</a:t>
            </a:r>
            <a:r>
              <a:rPr lang="fi-FI" sz="1400" i="1" dirty="0">
                <a:solidFill>
                  <a:schemeClr val="tx1"/>
                </a:solidFill>
              </a:rPr>
              <a:t>, UK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3DB9911D-9390-617D-1D84-7BEB82672742}"/>
              </a:ext>
            </a:extLst>
          </p:cNvPr>
          <p:cNvSpPr/>
          <p:nvPr/>
        </p:nvSpPr>
        <p:spPr>
          <a:xfrm>
            <a:off x="4421062" y="1043762"/>
            <a:ext cx="316499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9.00-9.30 </a:t>
            </a:r>
            <a:r>
              <a:rPr lang="fi-FI" sz="1400" dirty="0" err="1">
                <a:solidFill>
                  <a:schemeClr val="tx1"/>
                </a:solidFill>
              </a:rPr>
              <a:t>Treatment</a:t>
            </a:r>
            <a:r>
              <a:rPr lang="fi-FI" sz="1400" dirty="0">
                <a:solidFill>
                  <a:schemeClr val="tx1"/>
                </a:solidFill>
              </a:rPr>
              <a:t> of CIN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Liina Vehkaoja, FIN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DAF97CB0-9715-42AC-5D61-6A229441D26F}"/>
              </a:ext>
            </a:extLst>
          </p:cNvPr>
          <p:cNvSpPr/>
          <p:nvPr/>
        </p:nvSpPr>
        <p:spPr>
          <a:xfrm>
            <a:off x="4421063" y="1532761"/>
            <a:ext cx="3164994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9.00-10.00 </a:t>
            </a:r>
            <a:r>
              <a:rPr lang="fi-FI" sz="1400" dirty="0" err="1">
                <a:solidFill>
                  <a:schemeClr val="tx1"/>
                </a:solidFill>
              </a:rPr>
              <a:t>Clinical</a:t>
            </a:r>
            <a:r>
              <a:rPr lang="fi-FI" sz="1400" dirty="0">
                <a:solidFill>
                  <a:schemeClr val="tx1"/>
                </a:solidFill>
              </a:rPr>
              <a:t> management of CIN2, </a:t>
            </a:r>
            <a:r>
              <a:rPr lang="fi-FI" sz="1400" i="1" dirty="0">
                <a:solidFill>
                  <a:schemeClr val="tx1"/>
                </a:solidFill>
              </a:rPr>
              <a:t>Ilkka Kalliala, FIN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B33C026B-F854-8673-7D71-61A72AE597A0}"/>
              </a:ext>
            </a:extLst>
          </p:cNvPr>
          <p:cNvSpPr/>
          <p:nvPr/>
        </p:nvSpPr>
        <p:spPr>
          <a:xfrm>
            <a:off x="8011508" y="1540001"/>
            <a:ext cx="3158282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9.30-10.15 </a:t>
            </a:r>
            <a:r>
              <a:rPr lang="fi-FI" sz="1400" dirty="0" err="1">
                <a:solidFill>
                  <a:schemeClr val="tx1"/>
                </a:solidFill>
              </a:rPr>
              <a:t>Colposcopy</a:t>
            </a:r>
            <a:r>
              <a:rPr lang="fi-FI" sz="1400" dirty="0">
                <a:solidFill>
                  <a:schemeClr val="tx1"/>
                </a:solidFill>
              </a:rPr>
              <a:t> and management of AIS, </a:t>
            </a:r>
            <a:r>
              <a:rPr lang="fi-FI" sz="1400" i="1" dirty="0">
                <a:solidFill>
                  <a:schemeClr val="tx1"/>
                </a:solidFill>
              </a:rPr>
              <a:t>Karoliina Aro, FIN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52BF800A-CB15-3C54-8C88-A5EEBE57EB2F}"/>
              </a:ext>
            </a:extLst>
          </p:cNvPr>
          <p:cNvSpPr/>
          <p:nvPr/>
        </p:nvSpPr>
        <p:spPr>
          <a:xfrm>
            <a:off x="4386306" y="5203224"/>
            <a:ext cx="3231719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CIN and </a:t>
            </a:r>
            <a:r>
              <a:rPr lang="fi-FI" sz="1400" dirty="0" err="1">
                <a:solidFill>
                  <a:schemeClr val="tx1"/>
                </a:solidFill>
              </a:rPr>
              <a:t>reproductive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health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Ilkka Kalliala, 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D1C4A76-0108-82FC-0373-88B6703C934D}"/>
              </a:ext>
            </a:extLst>
          </p:cNvPr>
          <p:cNvSpPr/>
          <p:nvPr/>
        </p:nvSpPr>
        <p:spPr>
          <a:xfrm>
            <a:off x="4384816" y="3910843"/>
            <a:ext cx="3231718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</a:t>
            </a:r>
            <a:r>
              <a:rPr lang="fi-FI" sz="1400" dirty="0" err="1">
                <a:solidFill>
                  <a:schemeClr val="tx1"/>
                </a:solidFill>
              </a:rPr>
              <a:t>Screening</a:t>
            </a:r>
            <a:r>
              <a:rPr lang="fi-FI" sz="1400" dirty="0">
                <a:solidFill>
                  <a:schemeClr val="tx1"/>
                </a:solidFill>
              </a:rPr>
              <a:t> for </a:t>
            </a:r>
            <a:r>
              <a:rPr lang="fi-FI" sz="1400" dirty="0" err="1">
                <a:solidFill>
                  <a:schemeClr val="tx1"/>
                </a:solidFill>
              </a:rPr>
              <a:t>cervical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 err="1">
                <a:solidFill>
                  <a:schemeClr val="tx1"/>
                </a:solidFill>
              </a:rPr>
              <a:t>Ameli</a:t>
            </a:r>
            <a:r>
              <a:rPr lang="fi-FI" sz="1400" i="1" dirty="0">
                <a:solidFill>
                  <a:schemeClr val="tx1"/>
                </a:solidFill>
              </a:rPr>
              <a:t> </a:t>
            </a:r>
            <a:r>
              <a:rPr lang="fi-FI" sz="1400" i="1" dirty="0" err="1">
                <a:solidFill>
                  <a:schemeClr val="tx1"/>
                </a:solidFill>
              </a:rPr>
              <a:t>Trope</a:t>
            </a:r>
            <a:r>
              <a:rPr lang="fi-FI" sz="1400" i="1" dirty="0">
                <a:solidFill>
                  <a:schemeClr val="tx1"/>
                </a:solidFill>
              </a:rPr>
              <a:t> NOR</a:t>
            </a:r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818F1417-DC3A-3AF8-762D-1F5421040AE4}"/>
              </a:ext>
            </a:extLst>
          </p:cNvPr>
          <p:cNvSpPr/>
          <p:nvPr/>
        </p:nvSpPr>
        <p:spPr>
          <a:xfrm>
            <a:off x="4421063" y="2402840"/>
            <a:ext cx="3186602" cy="4862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400" dirty="0">
                <a:solidFill>
                  <a:schemeClr val="tx1"/>
                </a:solidFill>
              </a:rPr>
              <a:t>10.30-11.30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Hands-on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training</a:t>
            </a:r>
            <a:r>
              <a:rPr lang="fi-FI" sz="1400" dirty="0">
                <a:solidFill>
                  <a:schemeClr val="tx1"/>
                </a:solidFill>
              </a:rPr>
              <a:t> LLETZ/ </a:t>
            </a:r>
            <a:r>
              <a:rPr lang="fi-FI" sz="1400" dirty="0" err="1">
                <a:solidFill>
                  <a:schemeClr val="tx1"/>
                </a:solidFill>
              </a:rPr>
              <a:t>Special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B8D541C7-6FA1-358A-0124-C1EBEB88F831}"/>
              </a:ext>
            </a:extLst>
          </p:cNvPr>
          <p:cNvSpPr/>
          <p:nvPr/>
        </p:nvSpPr>
        <p:spPr>
          <a:xfrm>
            <a:off x="4386306" y="6171108"/>
            <a:ext cx="3242613" cy="4230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15.15-16.15 Group </a:t>
            </a:r>
            <a:r>
              <a:rPr lang="fi-FI" sz="1400" dirty="0" err="1">
                <a:solidFill>
                  <a:schemeClr val="tx1"/>
                </a:solidFill>
              </a:rPr>
              <a:t>work</a:t>
            </a:r>
            <a:r>
              <a:rPr lang="fi-FI" sz="1400" dirty="0">
                <a:solidFill>
                  <a:schemeClr val="tx1"/>
                </a:solidFill>
              </a:rPr>
              <a:t>: </a:t>
            </a:r>
            <a:r>
              <a:rPr lang="fi-FI" sz="1400" dirty="0" err="1">
                <a:solidFill>
                  <a:schemeClr val="tx1"/>
                </a:solidFill>
              </a:rPr>
              <a:t>Special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r>
              <a:rPr lang="fi-FI" sz="1400" dirty="0">
                <a:solidFill>
                  <a:schemeClr val="tx1"/>
                </a:solidFill>
              </a:rPr>
              <a:t>/ </a:t>
            </a:r>
            <a:r>
              <a:rPr lang="fi-FI" sz="1400" dirty="0" err="1">
                <a:solidFill>
                  <a:schemeClr val="tx1"/>
                </a:solidFill>
              </a:rPr>
              <a:t>Hands-on</a:t>
            </a:r>
            <a:r>
              <a:rPr lang="fi-FI" sz="1400" dirty="0">
                <a:solidFill>
                  <a:schemeClr val="tx1"/>
                </a:solidFill>
              </a:rPr>
              <a:t> LLETZ</a:t>
            </a: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C78FB508-25C5-4E4B-BC8E-D1BACEFA6A49}"/>
              </a:ext>
            </a:extLst>
          </p:cNvPr>
          <p:cNvSpPr/>
          <p:nvPr/>
        </p:nvSpPr>
        <p:spPr>
          <a:xfrm>
            <a:off x="4427775" y="2000898"/>
            <a:ext cx="3158282" cy="344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10.00-10.30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9D45BD3A-1B4A-C8B9-2E6B-2B9AEF51D3CC}"/>
              </a:ext>
            </a:extLst>
          </p:cNvPr>
          <p:cNvSpPr/>
          <p:nvPr/>
        </p:nvSpPr>
        <p:spPr>
          <a:xfrm>
            <a:off x="8011507" y="2453157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10.45-11.30 VIN and VAIN</a:t>
            </a:r>
          </a:p>
          <a:p>
            <a:pPr algn="ctr"/>
            <a:r>
              <a:rPr lang="fi-FI" sz="1400" i="1">
                <a:solidFill>
                  <a:schemeClr val="tx1"/>
                </a:solidFill>
              </a:rPr>
              <a:t>Annu Heinonen, </a:t>
            </a:r>
            <a:r>
              <a:rPr lang="fi-FI" sz="1400" i="1" dirty="0">
                <a:solidFill>
                  <a:schemeClr val="tx1"/>
                </a:solidFill>
              </a:rPr>
              <a:t>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4FC8640E-0C41-3576-12C6-F1CD7B8E1AD3}"/>
              </a:ext>
            </a:extLst>
          </p:cNvPr>
          <p:cNvSpPr/>
          <p:nvPr/>
        </p:nvSpPr>
        <p:spPr>
          <a:xfrm>
            <a:off x="4395804" y="2988478"/>
            <a:ext cx="3190250" cy="4230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11.30-12.00 FU </a:t>
            </a:r>
            <a:r>
              <a:rPr lang="fi-FI" sz="1400" dirty="0" err="1">
                <a:solidFill>
                  <a:schemeClr val="tx1"/>
                </a:solidFill>
              </a:rPr>
              <a:t>after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treatment</a:t>
            </a:r>
            <a:r>
              <a:rPr lang="fi-FI" sz="1400" dirty="0">
                <a:solidFill>
                  <a:schemeClr val="tx1"/>
                </a:solidFill>
              </a:rPr>
              <a:t> and QA. </a:t>
            </a:r>
            <a:r>
              <a:rPr lang="fi-FI" sz="1400" i="1" dirty="0">
                <a:solidFill>
                  <a:schemeClr val="tx1"/>
                </a:solidFill>
              </a:rPr>
              <a:t>Laura Kotaniemi-Talonen, FIN</a:t>
            </a:r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274615AA-5B23-A860-505F-D8622F24C374}"/>
              </a:ext>
            </a:extLst>
          </p:cNvPr>
          <p:cNvSpPr/>
          <p:nvPr/>
        </p:nvSpPr>
        <p:spPr>
          <a:xfrm>
            <a:off x="4386306" y="4400379"/>
            <a:ext cx="3221005" cy="3786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13.30-14.00 HPV </a:t>
            </a:r>
            <a:r>
              <a:rPr lang="fi-FI" sz="1400" dirty="0" err="1">
                <a:solidFill>
                  <a:schemeClr val="tx1"/>
                </a:solidFill>
              </a:rPr>
              <a:t>vaccination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Maria </a:t>
            </a:r>
            <a:r>
              <a:rPr lang="fi-FI" sz="1400" i="1" dirty="0" err="1">
                <a:solidFill>
                  <a:schemeClr val="tx1"/>
                </a:solidFill>
              </a:rPr>
              <a:t>Kyrgiou</a:t>
            </a:r>
            <a:r>
              <a:rPr lang="fi-FI" sz="1400" i="1" dirty="0">
                <a:solidFill>
                  <a:schemeClr val="tx1"/>
                </a:solidFill>
              </a:rPr>
              <a:t>, UK</a:t>
            </a:r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E328BD5A-3869-1397-A883-CBD8B957E5C4}"/>
              </a:ext>
            </a:extLst>
          </p:cNvPr>
          <p:cNvSpPr/>
          <p:nvPr/>
        </p:nvSpPr>
        <p:spPr>
          <a:xfrm>
            <a:off x="8013725" y="996513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9.00-9.30 CIN in </a:t>
            </a:r>
            <a:r>
              <a:rPr lang="fi-FI" sz="1400" dirty="0" err="1">
                <a:solidFill>
                  <a:schemeClr val="tx1"/>
                </a:solidFill>
              </a:rPr>
              <a:t>postmenopausal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women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Laura Kotaniemi-Talonen</a:t>
            </a:r>
            <a:r>
              <a:rPr lang="fi-FI" sz="1400" dirty="0">
                <a:solidFill>
                  <a:schemeClr val="tx1"/>
                </a:solidFill>
              </a:rPr>
              <a:t>, FIN</a:t>
            </a:r>
          </a:p>
        </p:txBody>
      </p:sp>
      <p:sp>
        <p:nvSpPr>
          <p:cNvPr id="31" name="Suorakulmio 30">
            <a:extLst>
              <a:ext uri="{FF2B5EF4-FFF2-40B4-BE49-F238E27FC236}">
                <a16:creationId xmlns:a16="http://schemas.microsoft.com/office/drawing/2014/main" id="{D25F92D4-A5CA-4CF1-99DE-F572B40F6ED3}"/>
              </a:ext>
            </a:extLst>
          </p:cNvPr>
          <p:cNvSpPr/>
          <p:nvPr/>
        </p:nvSpPr>
        <p:spPr>
          <a:xfrm>
            <a:off x="8005744" y="3844913"/>
            <a:ext cx="3147611" cy="423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SKY vuosikokous</a:t>
            </a:r>
          </a:p>
        </p:txBody>
      </p:sp>
      <p:sp>
        <p:nvSpPr>
          <p:cNvPr id="32" name="Suorakulmio 31">
            <a:extLst>
              <a:ext uri="{FF2B5EF4-FFF2-40B4-BE49-F238E27FC236}">
                <a16:creationId xmlns:a16="http://schemas.microsoft.com/office/drawing/2014/main" id="{C0F86755-E880-4A17-207C-902F8A0D853A}"/>
              </a:ext>
            </a:extLst>
          </p:cNvPr>
          <p:cNvSpPr/>
          <p:nvPr/>
        </p:nvSpPr>
        <p:spPr>
          <a:xfrm>
            <a:off x="8005745" y="4351013"/>
            <a:ext cx="3161130" cy="4230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13.00-13.30 </a:t>
            </a:r>
            <a:r>
              <a:rPr lang="fi-FI" sz="1400" dirty="0" err="1">
                <a:solidFill>
                  <a:schemeClr val="tx1"/>
                </a:solidFill>
              </a:rPr>
              <a:t>Test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evaluation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689F95EE-473C-B3BF-C3B5-1DDB87932E02}"/>
              </a:ext>
            </a:extLst>
          </p:cNvPr>
          <p:cNvSpPr/>
          <p:nvPr/>
        </p:nvSpPr>
        <p:spPr>
          <a:xfrm>
            <a:off x="837328" y="4030746"/>
            <a:ext cx="3158278" cy="3399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 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3" name="Suorakulmio 32">
            <a:extLst>
              <a:ext uri="{FF2B5EF4-FFF2-40B4-BE49-F238E27FC236}">
                <a16:creationId xmlns:a16="http://schemas.microsoft.com/office/drawing/2014/main" id="{E10C15A1-F773-1026-3C8A-8E064116E447}"/>
              </a:ext>
            </a:extLst>
          </p:cNvPr>
          <p:cNvSpPr/>
          <p:nvPr/>
        </p:nvSpPr>
        <p:spPr>
          <a:xfrm>
            <a:off x="837678" y="5481488"/>
            <a:ext cx="3157930" cy="334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4" name="Suorakulmio 33">
            <a:extLst>
              <a:ext uri="{FF2B5EF4-FFF2-40B4-BE49-F238E27FC236}">
                <a16:creationId xmlns:a16="http://schemas.microsoft.com/office/drawing/2014/main" id="{B40DA3D2-D7B6-F235-6FED-8756CEEBD51D}"/>
              </a:ext>
            </a:extLst>
          </p:cNvPr>
          <p:cNvSpPr/>
          <p:nvPr/>
        </p:nvSpPr>
        <p:spPr>
          <a:xfrm>
            <a:off x="8008598" y="3419725"/>
            <a:ext cx="3158277" cy="3300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12.00-13.00 </a:t>
            </a:r>
            <a:r>
              <a:rPr lang="fi-FI" sz="1400" dirty="0" err="1">
                <a:solidFill>
                  <a:schemeClr val="tx1"/>
                </a:solidFill>
              </a:rPr>
              <a:t>Lunch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5" name="Suorakulmio 34">
            <a:extLst>
              <a:ext uri="{FF2B5EF4-FFF2-40B4-BE49-F238E27FC236}">
                <a16:creationId xmlns:a16="http://schemas.microsoft.com/office/drawing/2014/main" id="{AE55712E-B53B-AC95-AEC5-D2470134DB86}"/>
              </a:ext>
            </a:extLst>
          </p:cNvPr>
          <p:cNvSpPr/>
          <p:nvPr/>
        </p:nvSpPr>
        <p:spPr>
          <a:xfrm>
            <a:off x="4386306" y="4867181"/>
            <a:ext cx="3231719" cy="270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14.00-14.30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6" name="Suorakulmio 35">
            <a:extLst>
              <a:ext uri="{FF2B5EF4-FFF2-40B4-BE49-F238E27FC236}">
                <a16:creationId xmlns:a16="http://schemas.microsoft.com/office/drawing/2014/main" id="{22FD5C4B-1ED2-0404-2817-60DCEB2302B8}"/>
              </a:ext>
            </a:extLst>
          </p:cNvPr>
          <p:cNvSpPr/>
          <p:nvPr/>
        </p:nvSpPr>
        <p:spPr>
          <a:xfrm>
            <a:off x="8011508" y="2074642"/>
            <a:ext cx="3158282" cy="2979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10.15-10.45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7" name="Suorakulmio 36">
            <a:extLst>
              <a:ext uri="{FF2B5EF4-FFF2-40B4-BE49-F238E27FC236}">
                <a16:creationId xmlns:a16="http://schemas.microsoft.com/office/drawing/2014/main" id="{2D81721F-D67E-0D93-61DC-FAD323DCEDEF}"/>
              </a:ext>
            </a:extLst>
          </p:cNvPr>
          <p:cNvSpPr/>
          <p:nvPr/>
        </p:nvSpPr>
        <p:spPr>
          <a:xfrm>
            <a:off x="8008598" y="5936381"/>
            <a:ext cx="3158277" cy="661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15.00-16.00 </a:t>
            </a:r>
            <a:r>
              <a:rPr lang="fi-FI" sz="1400" dirty="0" err="1">
                <a:solidFill>
                  <a:schemeClr val="tx1"/>
                </a:solidFill>
              </a:rPr>
              <a:t>What</a:t>
            </a:r>
            <a:r>
              <a:rPr lang="fi-FI" sz="1400" dirty="0">
                <a:solidFill>
                  <a:schemeClr val="tx1"/>
                </a:solidFill>
              </a:rPr>
              <a:t> to </a:t>
            </a:r>
            <a:r>
              <a:rPr lang="fi-FI" sz="1400" dirty="0" err="1">
                <a:solidFill>
                  <a:schemeClr val="tx1"/>
                </a:solidFill>
              </a:rPr>
              <a:t>do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when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you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suspect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cancer</a:t>
            </a:r>
            <a:r>
              <a:rPr lang="fi-FI" sz="1400" dirty="0">
                <a:solidFill>
                  <a:schemeClr val="tx1"/>
                </a:solidFill>
              </a:rPr>
              <a:t> - </a:t>
            </a:r>
            <a:r>
              <a:rPr lang="fi-FI" sz="1400" dirty="0" err="1">
                <a:solidFill>
                  <a:schemeClr val="tx1"/>
                </a:solidFill>
              </a:rPr>
              <a:t>with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interactive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cases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Anni Virtanen, Jenni Söderlund, FIN</a:t>
            </a:r>
          </a:p>
        </p:txBody>
      </p:sp>
      <p:sp>
        <p:nvSpPr>
          <p:cNvPr id="38" name="Suorakulmio 37">
            <a:extLst>
              <a:ext uri="{FF2B5EF4-FFF2-40B4-BE49-F238E27FC236}">
                <a16:creationId xmlns:a16="http://schemas.microsoft.com/office/drawing/2014/main" id="{381A28DB-388C-D503-AE27-7217F423CB9E}"/>
              </a:ext>
            </a:extLst>
          </p:cNvPr>
          <p:cNvSpPr/>
          <p:nvPr/>
        </p:nvSpPr>
        <p:spPr>
          <a:xfrm>
            <a:off x="8019264" y="5550144"/>
            <a:ext cx="3147611" cy="334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14.30-15.00 </a:t>
            </a:r>
            <a:r>
              <a:rPr lang="fi-FI" sz="1400" dirty="0" err="1">
                <a:solidFill>
                  <a:schemeClr val="tx1"/>
                </a:solidFill>
              </a:rPr>
              <a:t>Coffee</a:t>
            </a:r>
            <a:r>
              <a:rPr lang="fi-FI" sz="1400" dirty="0">
                <a:solidFill>
                  <a:schemeClr val="tx1"/>
                </a:solidFill>
              </a:rPr>
              <a:t> and </a:t>
            </a:r>
            <a:r>
              <a:rPr lang="fi-FI" sz="1400" dirty="0" err="1">
                <a:solidFill>
                  <a:schemeClr val="tx1"/>
                </a:solidFill>
              </a:rPr>
              <a:t>exhibition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A0090C19-227F-72EE-B7B9-1CF2CEA3E96A}"/>
              </a:ext>
            </a:extLst>
          </p:cNvPr>
          <p:cNvSpPr/>
          <p:nvPr/>
        </p:nvSpPr>
        <p:spPr>
          <a:xfrm>
            <a:off x="8013725" y="532752"/>
            <a:ext cx="3158283" cy="34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400" dirty="0">
                <a:solidFill>
                  <a:schemeClr val="tx1"/>
                </a:solidFill>
              </a:rPr>
              <a:t> 8.30-9.00 </a:t>
            </a:r>
            <a:r>
              <a:rPr lang="fi-FI" sz="1400" dirty="0" err="1">
                <a:solidFill>
                  <a:schemeClr val="tx1"/>
                </a:solidFill>
              </a:rPr>
              <a:t>Registration</a:t>
            </a:r>
            <a:endParaRPr lang="fi-FI" sz="1400" dirty="0">
              <a:solidFill>
                <a:schemeClr val="tx1"/>
              </a:solidFill>
            </a:endParaRPr>
          </a:p>
        </p:txBody>
      </p:sp>
      <p:sp>
        <p:nvSpPr>
          <p:cNvPr id="41" name="Suorakulmio 40">
            <a:extLst>
              <a:ext uri="{FF2B5EF4-FFF2-40B4-BE49-F238E27FC236}">
                <a16:creationId xmlns:a16="http://schemas.microsoft.com/office/drawing/2014/main" id="{DC4DE571-2326-A335-6F73-CE619A85D9C9}"/>
              </a:ext>
            </a:extLst>
          </p:cNvPr>
          <p:cNvSpPr/>
          <p:nvPr/>
        </p:nvSpPr>
        <p:spPr>
          <a:xfrm>
            <a:off x="4386306" y="5692223"/>
            <a:ext cx="3242260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15.00-15.15 How to </a:t>
            </a:r>
            <a:r>
              <a:rPr lang="fi-FI" sz="1400" dirty="0" err="1">
                <a:solidFill>
                  <a:schemeClr val="tx1"/>
                </a:solidFill>
              </a:rPr>
              <a:t>inform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women</a:t>
            </a:r>
            <a:endParaRPr lang="fi-FI" sz="1400" dirty="0">
              <a:solidFill>
                <a:schemeClr val="tx1"/>
              </a:solidFill>
            </a:endParaRPr>
          </a:p>
          <a:p>
            <a:pPr algn="ctr"/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4CC8D42C-1A50-4ED6-2EA4-9723F45B44EB}"/>
              </a:ext>
            </a:extLst>
          </p:cNvPr>
          <p:cNvSpPr txBox="1"/>
          <p:nvPr/>
        </p:nvSpPr>
        <p:spPr>
          <a:xfrm>
            <a:off x="1491341" y="44797"/>
            <a:ext cx="185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Wednesday</a:t>
            </a:r>
            <a:r>
              <a:rPr lang="fi-FI" dirty="0"/>
              <a:t>  21.1.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8A3E8B40-DC16-E87E-E74D-5698A2FC2DB7}"/>
              </a:ext>
            </a:extLst>
          </p:cNvPr>
          <p:cNvSpPr txBox="1"/>
          <p:nvPr/>
        </p:nvSpPr>
        <p:spPr>
          <a:xfrm>
            <a:off x="8915489" y="43473"/>
            <a:ext cx="1328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Friday</a:t>
            </a:r>
            <a:r>
              <a:rPr lang="fi-FI"/>
              <a:t>  23.1</a:t>
            </a:r>
            <a:r>
              <a:rPr lang="fi-FI" dirty="0"/>
              <a:t>.</a:t>
            </a:r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A612DA40-6E8B-4A02-608F-4149D3BF034F}"/>
              </a:ext>
            </a:extLst>
          </p:cNvPr>
          <p:cNvSpPr txBox="1"/>
          <p:nvPr/>
        </p:nvSpPr>
        <p:spPr>
          <a:xfrm>
            <a:off x="5211837" y="43473"/>
            <a:ext cx="1558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err="1"/>
              <a:t>Thursday</a:t>
            </a:r>
            <a:r>
              <a:rPr lang="fi-FI" dirty="0"/>
              <a:t> 22.1.</a:t>
            </a:r>
          </a:p>
        </p:txBody>
      </p:sp>
      <p:sp>
        <p:nvSpPr>
          <p:cNvPr id="45" name="Suorakulmio 44">
            <a:extLst>
              <a:ext uri="{FF2B5EF4-FFF2-40B4-BE49-F238E27FC236}">
                <a16:creationId xmlns:a16="http://schemas.microsoft.com/office/drawing/2014/main" id="{8C445889-4B8E-8214-47C8-14F4780BDCBB}"/>
              </a:ext>
            </a:extLst>
          </p:cNvPr>
          <p:cNvSpPr/>
          <p:nvPr/>
        </p:nvSpPr>
        <p:spPr>
          <a:xfrm>
            <a:off x="4421062" y="533957"/>
            <a:ext cx="3158283" cy="4230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8.45-9.00 </a:t>
            </a:r>
            <a:r>
              <a:rPr lang="fi-FI" sz="1400" dirty="0" err="1">
                <a:solidFill>
                  <a:schemeClr val="tx1"/>
                </a:solidFill>
              </a:rPr>
              <a:t>What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did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we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learn</a:t>
            </a:r>
            <a:r>
              <a:rPr lang="fi-FI" sz="1400" dirty="0">
                <a:solidFill>
                  <a:schemeClr val="tx1"/>
                </a:solidFill>
              </a:rPr>
              <a:t> </a:t>
            </a:r>
            <a:r>
              <a:rPr lang="fi-FI" sz="1400" dirty="0" err="1">
                <a:solidFill>
                  <a:schemeClr val="tx1"/>
                </a:solidFill>
              </a:rPr>
              <a:t>yesterday</a:t>
            </a:r>
            <a:r>
              <a:rPr lang="fi-FI" sz="1400" dirty="0">
                <a:solidFill>
                  <a:schemeClr val="tx1"/>
                </a:solidFill>
              </a:rPr>
              <a:t>, </a:t>
            </a:r>
            <a:r>
              <a:rPr lang="fi-FI" sz="1400" i="1" dirty="0">
                <a:solidFill>
                  <a:schemeClr val="tx1"/>
                </a:solidFill>
              </a:rPr>
              <a:t>Annu Heinonen, FIN</a:t>
            </a:r>
          </a:p>
        </p:txBody>
      </p:sp>
    </p:spTree>
    <p:extLst>
      <p:ext uri="{BB962C8B-B14F-4D97-AF65-F5344CB8AC3E}">
        <p14:creationId xmlns:p14="http://schemas.microsoft.com/office/powerpoint/2010/main" val="2262410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4c3e0a5-de9f-42d8-8b8c-e3346f136bf8}" enabled="1" method="Standard" siteId="{e307563d-5fcd-4e12-a554-9927f388b1c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26506</TotalTime>
  <Words>289</Words>
  <Application>Microsoft Macintosh PowerPoint</Application>
  <PresentationFormat>Laajakuva</PresentationFormat>
  <Paragraphs>51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Heinonen Annu</dc:creator>
  <cp:lastModifiedBy>Liina Vehkaoja</cp:lastModifiedBy>
  <cp:revision>34</cp:revision>
  <cp:lastPrinted>2026-01-20T07:43:51Z</cp:lastPrinted>
  <dcterms:created xsi:type="dcterms:W3CDTF">2025-03-19T12:14:23Z</dcterms:created>
  <dcterms:modified xsi:type="dcterms:W3CDTF">2026-01-20T07:45:10Z</dcterms:modified>
</cp:coreProperties>
</file>